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011cb7fabea4c3c" /><Relationship Type="http://schemas.openxmlformats.org/officeDocument/2006/relationships/extended-properties" Target="/docProps/app.xml" Id="R148917c6be784c49" /><Relationship Type="http://schemas.openxmlformats.org/officeDocument/2006/relationships/officeDocument" Target="/ppt/presentation.xml" Id="Rfcc36720938d430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25ca2107d046bf"/>
  </p:sldMasterIdLst>
  <p:notesMasterIdLst>
    <p:notesMasterId xmlns:r="http://schemas.openxmlformats.org/officeDocument/2006/relationships" r:id="R131d866ee3954975"/>
  </p:notesMasterIdLst>
  <p:sldIdLst>
    <p:sldId xmlns:r="http://schemas.openxmlformats.org/officeDocument/2006/relationships" id="256" r:id="R688c96fd93584a22"/>
    <p:sldId xmlns:r="http://schemas.openxmlformats.org/officeDocument/2006/relationships" id="257" r:id="R8a7a25c7371441f8"/>
    <p:sldId xmlns:r="http://schemas.openxmlformats.org/officeDocument/2006/relationships" id="258" r:id="R7b3992352006455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127b4f9e0884563" /><Relationship Type="http://schemas.openxmlformats.org/officeDocument/2006/relationships/slideMaster" Target="/ppt/slideMasters/slideMaster1.xml" Id="Rc725ca2107d046bf" /><Relationship Type="http://schemas.openxmlformats.org/officeDocument/2006/relationships/notesMaster" Target="/ppt/notesMasters/notesMaster1.xml" Id="R131d866ee3954975" /><Relationship Type="http://schemas.openxmlformats.org/officeDocument/2006/relationships/presProps" Target="/ppt/presProps.xml" Id="R35d4638be4b643ea" /><Relationship Type="http://schemas.openxmlformats.org/officeDocument/2006/relationships/tableStyles" Target="/ppt/tableStyles.xml" Id="Rb08f4710b0684dde" /><Relationship Type="http://schemas.openxmlformats.org/officeDocument/2006/relationships/slide" Target="/ppt/slides/slide1.xml" Id="R688c96fd93584a22" /><Relationship Type="http://schemas.openxmlformats.org/officeDocument/2006/relationships/slide" Target="/ppt/slides/slide2.xml" Id="R8a7a25c7371441f8" /><Relationship Type="http://schemas.openxmlformats.org/officeDocument/2006/relationships/slide" Target="/ppt/slides/slide3.xml" Id="R7b399235200645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9c757cbc4c1402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dc92e1265f84cdd" /><Relationship Type="http://schemas.openxmlformats.org/officeDocument/2006/relationships/notesMaster" Target="/ppt/notesMasters/notesMaster1.xml" Id="Rbc2080a3e6f4472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f4258ca884041df" /><Relationship Type="http://schemas.openxmlformats.org/officeDocument/2006/relationships/notesMaster" Target="/ppt/notesMasters/notesMaster1.xml" Id="Rb684ee50f5154bc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ee2a25c55e94200" /><Relationship Type="http://schemas.openxmlformats.org/officeDocument/2006/relationships/notesMaster" Target="/ppt/notesMasters/notesMaster1.xml" Id="R5a9f4d21049b47b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billing and reconciliation presentation. This presentation describes a solution workflow. Platform availability, deployment scope and service terms require an agreed engagement. This showcase describes a proposed workflow. Writeback requires approved mappings, access and validation.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billing and reconciliation presentation. This presentation describes a solution workflow. Platform availability, deployment scope and service terms require an agreed engagement. This showcase describes a proposed workflow. Writeback requires approved mappings, access and validation.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Business showcase adapted from Prior billing and reconciliation presentation. This presentation describes a solution workflow. Platform availability, deployment scope and service terms require an agreed engagement. This showcase describes a proposed workflow. Writeback requires approved mappings, access and validation.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d29c34d7b8465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cef2a9a4de47d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f96e4f7719402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ae19decac54c2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24f009f904415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308cce550c479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459539A-2364-43BE-8A3B-CDE9E8375D5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42D37D0-292E-4E4C-BB10-1129D70CE1E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FE76A90-7155-4A45-968B-B2829ECE71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880334A-8B55-4182-8D13-93A40B269F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10CF455-221B-4AE1-8A96-F4F00A34058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FD78FA5-7FA1-4E95-AE03-09530FE6E1C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BE3EC9E-0463-4A74-88DF-174ED6CABE4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ACC0AA5-FE2D-4299-92B9-D8FEDFE21C0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39F1432-34A3-442E-916D-BBE9628004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F323E3C-AAA3-4938-8C6F-D056CE2E69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6e12fd0b41144d4" /><Relationship Type="http://schemas.openxmlformats.org/officeDocument/2006/relationships/slideLayout" Target="/ppt/slideLayouts/slideLayout1.xml" Id="Rb590eb4ca4524488" /><Relationship Type="http://schemas.openxmlformats.org/officeDocument/2006/relationships/slideLayout" Target="/ppt/slideLayouts/slideLayout2.xml" Id="Rcd3ee9af42ea49a4" /><Relationship Type="http://schemas.openxmlformats.org/officeDocument/2006/relationships/slideLayout" Target="/ppt/slideLayouts/slideLayout3.xml" Id="R833230d3da5241e1" /><Relationship Type="http://schemas.openxmlformats.org/officeDocument/2006/relationships/slideLayout" Target="/ppt/slideLayouts/slideLayout4.xml" Id="Rd245aac702014f74" /><Relationship Type="http://schemas.openxmlformats.org/officeDocument/2006/relationships/slideLayout" Target="/ppt/slideLayouts/slideLayout5.xml" Id="R6d043f6c486b45b1" /><Relationship Type="http://schemas.openxmlformats.org/officeDocument/2006/relationships/slideLayout" Target="/ppt/slideLayouts/slideLayout6.xml" Id="R42d61aa9373a4fb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590eb4ca4524488"/>
    <p:sldLayoutId xmlns:r="http://schemas.openxmlformats.org/officeDocument/2006/relationships" id="2147483650" r:id="Rcd3ee9af42ea49a4"/>
    <p:sldLayoutId xmlns:r="http://schemas.openxmlformats.org/officeDocument/2006/relationships" id="2147483651" r:id="R833230d3da5241e1"/>
    <p:sldLayoutId xmlns:r="http://schemas.openxmlformats.org/officeDocument/2006/relationships" id="2147483652" r:id="Rd245aac702014f74"/>
    <p:sldLayoutId xmlns:r="http://schemas.openxmlformats.org/officeDocument/2006/relationships" id="2147483653" r:id="R6d043f6c486b45b1"/>
    <p:sldLayoutId xmlns:r="http://schemas.openxmlformats.org/officeDocument/2006/relationships" id="2147483654" r:id="R42d61aa9373a4fb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53e708008440a3" /><Relationship Type="http://schemas.openxmlformats.org/officeDocument/2006/relationships/notesSlide" Target="/ppt/notesSlides/notesSlide1.xml" Id="R0422e4017a444c4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30fa72cc8c4ebf" /><Relationship Type="http://schemas.openxmlformats.org/officeDocument/2006/relationships/notesSlide" Target="/ppt/notesSlides/notesSlide2.xml" Id="R72af158f775a418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94c520e9bd4006" /><Relationship Type="http://schemas.openxmlformats.org/officeDocument/2006/relationships/notesSlide" Target="/ppt/notesSlides/notesSlide3.xml" Id="Rfda03f2196f4459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700882D7-DA6C-4178-9024-0E8D8F8CF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1BB9D8C8-9741-4A72-8A7D-CCD868220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01 / 03</a:t>
            </a:r>
          </a:p>
        </p:txBody>
      </p:sp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631FB608-06CE-4CAD-B561-15F884A70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96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1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125" b="1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125" b="1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125" b="1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125" b="1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125" b="1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125" b="1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125" b="1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125" b="1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125" b="1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125" b="1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E7C487"/>
                </a:solidFill>
                <a:latin typeface="DejaVu Sans"/>
                <a:ea typeface="DejaVu Sans"/>
                <a:cs typeface="DejaVu Sans"/>
              </a:rPr>
              <a:t>MEDIA FINANCE OPERATIONS</a:t>
            </a:r>
          </a:p>
        </p:txBody>
      </p:sp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FBEADE75-AACA-4220-889F-E60A4F484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525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1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51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51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51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51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51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51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51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51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51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51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1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Billing &amp;</a:t>
            </a:r>
          </a:p>
          <a:p xmlns:a="http://schemas.openxmlformats.org/drawingml/2006/main">
            <a:pPr algn="l">
              <a:buNone/>
              <a:defRPr sz="51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51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Reconciliation</a:t>
            </a:r>
          </a:p>
        </p:txBody>
      </p:sp>
      <p:sp>
        <p:nvSpPr>
          <p:cNvPr id="5" name="tagline">
            <a:extLst xmlns:a="http://schemas.openxmlformats.org/drawingml/2006/main">
              <a:ext uri="{FF2B5EF4-FFF2-40B4-BE49-F238E27FC236}">
                <a16:creationId xmlns:a16="http://schemas.microsoft.com/office/drawing/2014/main" id="{1816778C-B457-4C14-9A23-71CB4DEA9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43350"/>
            <a:ext cx="105251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4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4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4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4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4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4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4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4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4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4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E7C487"/>
                </a:solidFill>
                <a:latin typeface="DejaVu Sans"/>
                <a:ea typeface="DejaVu Sans"/>
                <a:cs typeface="DejaVu Sans"/>
              </a:rPr>
              <a:t>Close the gap between booked and delivered.</a:t>
            </a:r>
          </a:p>
        </p:txBody>
      </p:sp>
      <p:sp>
        <p:nvSpPr>
          <p:cNvPr id="6" name="description">
            <a:extLst xmlns:a="http://schemas.openxmlformats.org/drawingml/2006/main">
              <a:ext uri="{FF2B5EF4-FFF2-40B4-BE49-F238E27FC236}">
                <a16:creationId xmlns:a16="http://schemas.microsoft.com/office/drawing/2014/main" id="{4D5BEF15-87D1-4DE4-959A-5DD06F667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72050"/>
            <a:ext cx="10287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Explore a controlled process for comparing platform actuals with booked media and routing material variances for review.</a:t>
            </a:r>
          </a:p>
        </p:txBody>
      </p:sp>
      <p:sp>
        <p:nvSpPr>
          <p:cNvPr id="7" name="type">
            <a:extLst xmlns:a="http://schemas.openxmlformats.org/drawingml/2006/main">
              <a:ext uri="{FF2B5EF4-FFF2-40B4-BE49-F238E27FC236}">
                <a16:creationId xmlns:a16="http://schemas.microsoft.com/office/drawing/2014/main" id="{12D0D854-4337-4495-B9DF-5C27FFA30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9825"/>
            <a:ext cx="857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SOLUTION SHOWCASE</a:t>
            </a:r>
          </a:p>
        </p:txBody>
      </p:sp>
    </p:spTree>
    <p:extLst>
      <p:ext uri="{BB962C8B-B14F-4D97-AF65-F5344CB8AC3E}">
        <p14:creationId xmlns:p14="http://schemas.microsoft.com/office/powerpoint/2010/main" val="13978555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rand">
            <a:extLst xmlns:a="http://schemas.openxmlformats.org/drawingml/2006/main">
              <a:ext uri="{FF2B5EF4-FFF2-40B4-BE49-F238E27FC236}">
                <a16:creationId xmlns:a16="http://schemas.microsoft.com/office/drawing/2014/main" id="{2A8C461C-F182-460D-BBA5-35513EB7F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7F256682-99ED-45D8-A7AD-023BD5C66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02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5569F134-B1D0-4715-8962-5CB034350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1920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Where it fits</a:t>
            </a:r>
          </a:p>
        </p:txBody>
      </p:sp>
      <p:sp>
        <p:nvSpPr>
          <p:cNvPr id="4" name="challenge">
            <a:extLst xmlns:a="http://schemas.openxmlformats.org/drawingml/2006/main">
              <a:ext uri="{FF2B5EF4-FFF2-40B4-BE49-F238E27FC236}">
                <a16:creationId xmlns:a16="http://schemas.microsoft.com/office/drawing/2014/main" id="{2F4C3D97-8991-4CB7-98DB-BE174D510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95500"/>
            <a:ext cx="10382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Reconciling booked media and platform delivery requires repeated mapping, checks and exception handling.</a:t>
            </a:r>
          </a:p>
        </p:txBody>
      </p:sp>
      <p:sp>
        <p:nvSpPr>
          <p:cNvPr id="5" name="number-0">
            <a:extLst xmlns:a="http://schemas.openxmlformats.org/drawingml/2006/main">
              <a:ext uri="{FF2B5EF4-FFF2-40B4-BE49-F238E27FC236}">
                <a16:creationId xmlns:a16="http://schemas.microsoft.com/office/drawing/2014/main" id="{5867AE77-0EA6-45E6-8EE7-2407BFACD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capability-0">
            <a:extLst xmlns:a="http://schemas.openxmlformats.org/drawingml/2006/main">
              <a:ext uri="{FF2B5EF4-FFF2-40B4-BE49-F238E27FC236}">
                <a16:creationId xmlns:a16="http://schemas.microsoft.com/office/drawing/2014/main" id="{7E5B7915-E7CF-4CD9-A606-C24E3F662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3337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Align booked media and actual delivery</a:t>
            </a:r>
          </a:p>
        </p:txBody>
      </p:sp>
      <p:sp>
        <p:nvSpPr>
          <p:cNvPr id="7" name="number-1">
            <a:extLst xmlns:a="http://schemas.openxmlformats.org/drawingml/2006/main">
              <a:ext uri="{FF2B5EF4-FFF2-40B4-BE49-F238E27FC236}">
                <a16:creationId xmlns:a16="http://schemas.microsoft.com/office/drawing/2014/main" id="{EAEA5AC7-7848-4908-86A4-7E6EF878A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100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capability-1">
            <a:extLst xmlns:a="http://schemas.openxmlformats.org/drawingml/2006/main">
              <a:ext uri="{FF2B5EF4-FFF2-40B4-BE49-F238E27FC236}">
                <a16:creationId xmlns:a16="http://schemas.microsoft.com/office/drawing/2014/main" id="{B055F837-88BF-4129-814D-1F40BA3DF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42100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Compare under-delivery, over-delivery and unmatched records</a:t>
            </a:r>
          </a:p>
        </p:txBody>
      </p:sp>
      <p:sp>
        <p:nvSpPr>
          <p:cNvPr id="9" name="number-2">
            <a:extLst xmlns:a="http://schemas.openxmlformats.org/drawingml/2006/main">
              <a:ext uri="{FF2B5EF4-FFF2-40B4-BE49-F238E27FC236}">
                <a16:creationId xmlns:a16="http://schemas.microsoft.com/office/drawing/2014/main" id="{DDF86891-4FAA-4942-8C33-CFFFC2A9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86350"/>
            <a:ext cx="61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capability-2">
            <a:extLst xmlns:a="http://schemas.openxmlformats.org/drawingml/2006/main">
              <a:ext uri="{FF2B5EF4-FFF2-40B4-BE49-F238E27FC236}">
                <a16:creationId xmlns:a16="http://schemas.microsoft.com/office/drawing/2014/main" id="{48A5E8B6-92F0-4B9C-AC99-A1F075C78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5086350"/>
            <a:ext cx="9525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Retain approval and reconciliation evidence</a:t>
            </a:r>
          </a:p>
        </p:txBody>
      </p:sp>
    </p:spTree>
    <p:extLst>
      <p:ext uri="{BB962C8B-B14F-4D97-AF65-F5344CB8AC3E}">
        <p14:creationId xmlns:p14="http://schemas.microsoft.com/office/powerpoint/2010/main" val="13681078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112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brand">
            <a:extLst xmlns:a="http://schemas.openxmlformats.org/drawingml/2006/main">
              <a:ext uri="{FF2B5EF4-FFF2-40B4-BE49-F238E27FC236}">
                <a16:creationId xmlns:a16="http://schemas.microsoft.com/office/drawing/2014/main" id="{FFBD01D4-2797-4FA0-A893-A47E1FA53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514B50E3-119C-4F16-9641-E53A293FE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57200"/>
            <a:ext cx="10001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03 / 03</a:t>
            </a:r>
          </a:p>
        </p:txBody>
      </p:sp>
      <p:sp>
        <p:nvSpPr>
          <p:cNvPr id="3" name="heading">
            <a:extLst xmlns:a="http://schemas.openxmlformats.org/drawingml/2006/main">
              <a:ext uri="{FF2B5EF4-FFF2-40B4-BE49-F238E27FC236}">
                <a16:creationId xmlns:a16="http://schemas.microsoft.com/office/drawing/2014/main" id="{8B3C7354-BF78-490B-B344-B85AFE508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7157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The workflow</a:t>
            </a:r>
          </a:p>
        </p:txBody>
      </p:sp>
      <p:sp>
        <p:nvSpPr>
          <p:cNvPr id="4" name="step-number-0">
            <a:extLst xmlns:a="http://schemas.openxmlformats.org/drawingml/2006/main">
              <a:ext uri="{FF2B5EF4-FFF2-40B4-BE49-F238E27FC236}">
                <a16:creationId xmlns:a16="http://schemas.microsoft.com/office/drawing/2014/main" id="{977996B6-D982-41CE-9CB0-49FA9734B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step-0">
            <a:extLst xmlns:a="http://schemas.openxmlformats.org/drawingml/2006/main">
              <a:ext uri="{FF2B5EF4-FFF2-40B4-BE49-F238E27FC236}">
                <a16:creationId xmlns:a16="http://schemas.microsoft.com/office/drawing/2014/main" id="{08BA272E-DE6D-427C-9C96-32A93CB8F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Confirm the billing period</a:t>
            </a:r>
          </a:p>
        </p:txBody>
      </p:sp>
      <p:sp>
        <p:nvSpPr>
          <p:cNvPr id="6" name="step-number-1">
            <a:extLst xmlns:a="http://schemas.openxmlformats.org/drawingml/2006/main">
              <a:ext uri="{FF2B5EF4-FFF2-40B4-BE49-F238E27FC236}">
                <a16:creationId xmlns:a16="http://schemas.microsoft.com/office/drawing/2014/main" id="{9992C8E7-7136-45AB-9931-18A381A90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19325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step-1">
            <a:extLst xmlns:a="http://schemas.openxmlformats.org/drawingml/2006/main">
              <a:ext uri="{FF2B5EF4-FFF2-40B4-BE49-F238E27FC236}">
                <a16:creationId xmlns:a16="http://schemas.microsoft.com/office/drawing/2014/main" id="{EAAAD7B4-0968-4668-B5B0-0771A33B1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2219325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Match delivery records</a:t>
            </a:r>
          </a:p>
        </p:txBody>
      </p:sp>
      <p:sp>
        <p:nvSpPr>
          <p:cNvPr id="8" name="step-number-2">
            <a:extLst xmlns:a="http://schemas.openxmlformats.org/drawingml/2006/main">
              <a:ext uri="{FF2B5EF4-FFF2-40B4-BE49-F238E27FC236}">
                <a16:creationId xmlns:a16="http://schemas.microsoft.com/office/drawing/2014/main" id="{58438C02-1936-4CCD-9FF1-BF9044969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step-2">
            <a:extLst xmlns:a="http://schemas.openxmlformats.org/drawingml/2006/main">
              <a:ext uri="{FF2B5EF4-FFF2-40B4-BE49-F238E27FC236}">
                <a16:creationId xmlns:a16="http://schemas.microsoft.com/office/drawing/2014/main" id="{713D359A-00BC-497C-9A2F-2675CC976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Review the variances</a:t>
            </a:r>
          </a:p>
        </p:txBody>
      </p:sp>
      <p:sp>
        <p:nvSpPr>
          <p:cNvPr id="10" name="step-number-3">
            <a:extLst xmlns:a="http://schemas.openxmlformats.org/drawingml/2006/main">
              <a:ext uri="{FF2B5EF4-FFF2-40B4-BE49-F238E27FC236}">
                <a16:creationId xmlns:a16="http://schemas.microsoft.com/office/drawing/2014/main" id="{65571C83-CA4B-41F2-A401-526117980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38500"/>
            <a:ext cx="666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E7C487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step-3">
            <a:extLst xmlns:a="http://schemas.openxmlformats.org/drawingml/2006/main">
              <a:ext uri="{FF2B5EF4-FFF2-40B4-BE49-F238E27FC236}">
                <a16:creationId xmlns:a16="http://schemas.microsoft.com/office/drawing/2014/main" id="{8FE0B681-72F3-4BE5-959E-C7457C5B8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238500"/>
            <a:ext cx="44100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Approve the output</a:t>
            </a:r>
          </a:p>
        </p:txBody>
      </p:sp>
      <p:sp>
        <p:nvSpPr>
          <p:cNvPr id="12" name="outcome">
            <a:extLst xmlns:a="http://schemas.openxmlformats.org/drawingml/2006/main">
              <a:ext uri="{FF2B5EF4-FFF2-40B4-BE49-F238E27FC236}">
                <a16:creationId xmlns:a16="http://schemas.microsoft.com/office/drawing/2014/main" id="{94C01F78-0BB9-4C4D-ADAC-8D407563D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38650"/>
            <a:ext cx="10477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95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95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95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95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95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95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95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95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95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950" b="0">
                <a:solidFill>
                  <a:srgbClr val="E7C487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E7C487"/>
                </a:solidFill>
                <a:latin typeface="DejaVu Sans"/>
                <a:ea typeface="DejaVu Sans"/>
                <a:cs typeface="DejaVu Sans"/>
              </a:rPr>
              <a:t>A traceable reconciliation process with clear exception ownership.</a:t>
            </a:r>
          </a:p>
        </p:txBody>
      </p:sp>
      <p:sp>
        <p:nvSpPr>
          <p:cNvPr id="13" name="scope">
            <a:extLst xmlns:a="http://schemas.openxmlformats.org/drawingml/2006/main">
              <a:ext uri="{FF2B5EF4-FFF2-40B4-BE49-F238E27FC236}">
                <a16:creationId xmlns:a16="http://schemas.microsoft.com/office/drawing/2014/main" id="{4180E3D7-7873-4578-85AC-4F93CF9A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48275"/>
            <a:ext cx="103822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A8A0B8"/>
                </a:solidFill>
                <a:latin typeface="DejaVu Sans"/>
                <a:ea typeface="DejaVu Sans"/>
                <a:cs typeface="DejaVu Sans"/>
              </a:rPr>
              <a:t>This showcase describes a proposed workflow. Writeback requires approved mappings, access and validation.</a:t>
            </a:r>
          </a:p>
        </p:txBody>
      </p:sp>
      <p:sp>
        <p:nvSpPr>
          <p:cNvPr id="14" name="contact">
            <a:extLst xmlns:a="http://schemas.openxmlformats.org/drawingml/2006/main">
              <a:ext uri="{FF2B5EF4-FFF2-40B4-BE49-F238E27FC236}">
                <a16:creationId xmlns:a16="http://schemas.microsoft.com/office/drawing/2014/main" id="{C4ACDFFE-AC2A-4F2D-8463-8B7B6D7D0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57925"/>
            <a:ext cx="10620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F1EEF6"/>
                </a:solidFill>
                <a:latin typeface="DejaVu Sans"/>
                <a:ea typeface="DejaVu Sans"/>
                <a:cs typeface="DejaVu Sans"/>
              </a:rPr>
              <a:t>SiGa Productions     support@sigaproductions.com</a:t>
            </a:r>
          </a:p>
        </p:txBody>
      </p:sp>
    </p:spTree>
    <p:extLst>
      <p:ext uri="{BB962C8B-B14F-4D97-AF65-F5344CB8AC3E}">
        <p14:creationId xmlns:p14="http://schemas.microsoft.com/office/powerpoint/2010/main" val="15810054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2026-10-19T09:29:11.4760000Z</dcterms:created>
  <dcterms:modified xsi:type="dcterms:W3CDTF">2026-10-19T09:29:11.4760000Z</dcterms:modified>
</coreProperties>
</file>