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c57496da9b44e40" /><Relationship Type="http://schemas.openxmlformats.org/officeDocument/2006/relationships/extended-properties" Target="/docProps/app.xml" Id="R43f6e0203a43410c" /><Relationship Type="http://schemas.openxmlformats.org/officeDocument/2006/relationships/officeDocument" Target="/ppt/presentation.xml" Id="Rc22429d973ea410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c474f4593a24069"/>
  </p:sldMasterIdLst>
  <p:notesMasterIdLst>
    <p:notesMasterId xmlns:r="http://schemas.openxmlformats.org/officeDocument/2006/relationships" r:id="R1d86f4a335d340cd"/>
  </p:notesMasterIdLst>
  <p:sldIdLst>
    <p:sldId xmlns:r="http://schemas.openxmlformats.org/officeDocument/2006/relationships" id="256" r:id="Rd43f28b8fb8040fd"/>
    <p:sldId xmlns:r="http://schemas.openxmlformats.org/officeDocument/2006/relationships" id="257" r:id="R75e6752660d449c1"/>
    <p:sldId xmlns:r="http://schemas.openxmlformats.org/officeDocument/2006/relationships" id="258" r:id="Re2b29b78c0134ca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66df10dcabd4d9f" /><Relationship Type="http://schemas.openxmlformats.org/officeDocument/2006/relationships/slideMaster" Target="/ppt/slideMasters/slideMaster1.xml" Id="R5c474f4593a24069" /><Relationship Type="http://schemas.openxmlformats.org/officeDocument/2006/relationships/notesMaster" Target="/ppt/notesMasters/notesMaster1.xml" Id="R1d86f4a335d340cd" /><Relationship Type="http://schemas.openxmlformats.org/officeDocument/2006/relationships/presProps" Target="/ppt/presProps.xml" Id="R8d7dff9dc0384aac" /><Relationship Type="http://schemas.openxmlformats.org/officeDocument/2006/relationships/tableStyles" Target="/ppt/tableStyles.xml" Id="Rd9d94e0213e54bd2" /><Relationship Type="http://schemas.openxmlformats.org/officeDocument/2006/relationships/slide" Target="/ppt/slides/slide1.xml" Id="Rd43f28b8fb8040fd" /><Relationship Type="http://schemas.openxmlformats.org/officeDocument/2006/relationships/slide" Target="/ppt/slides/slide2.xml" Id="R75e6752660d449c1" /><Relationship Type="http://schemas.openxmlformats.org/officeDocument/2006/relationships/slide" Target="/ppt/slides/slide3.xml" Id="Re2b29b78c0134c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06c8f4d09c486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d58407e3387480d" /><Relationship Type="http://schemas.openxmlformats.org/officeDocument/2006/relationships/notesMaster" Target="/ppt/notesMasters/notesMaster1.xml" Id="R0bb4937c5ef64b5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a4a94b95084bab" /><Relationship Type="http://schemas.openxmlformats.org/officeDocument/2006/relationships/notesMaster" Target="/ppt/notesMasters/notesMaster1.xml" Id="R1c1cf2929d79414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53a7dc864764452" /><Relationship Type="http://schemas.openxmlformats.org/officeDocument/2006/relationships/notesMaster" Target="/ppt/notesMasters/notesMaster1.xml" Id="Rf7dd7067b4cd4b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cross-platform campaign pacing dashboard and pacing reporting projects. This presentation describes a solution workflow. Platform availability, deployment scope and service terms require an agreed engagement. Refresh frequency and supported inputs follow the reporting setup agreed for your team.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cross-platform campaign pacing dashboard and pacing reporting projects. This presentation describes a solution workflow. Platform availability, deployment scope and service terms require an agreed engagement. Refresh frequency and supported inputs follow the reporting setup agreed for your team.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cross-platform campaign pacing dashboard and pacing reporting projects. This presentation describes a solution workflow. Platform availability, deployment scope and service terms require an agreed engagement. Refresh frequency and supported inputs follow the reporting setup agreed for your team.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916ba6a12245d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6f0aa2737b417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ee01b00a1641f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0c831b50c8478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390bf3e0d4434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ed7099696b421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97C7870-5193-4E7F-881B-3A799837C2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67977EE-B293-4337-ACD7-F9E8231D4FE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C6C554D-B010-4F53-89BC-6FA767E935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4645EE3-5FCA-4B82-8A75-6C1F2AD006A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5436507-A63D-4249-A57C-85328CED3B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6531FA5-F4A7-4FC4-89F6-83D07E4F14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8E976AA-7508-4A30-8698-8179469B648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D739960-A6F1-41A2-9910-9E398524E38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C372A19-4A20-4594-AA49-D5BA19EDB3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1B4EB2F-DDCE-466B-B49A-19CDE5E2C46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58f55d922064071" /><Relationship Type="http://schemas.openxmlformats.org/officeDocument/2006/relationships/slideLayout" Target="/ppt/slideLayouts/slideLayout1.xml" Id="R26fb26cc38db4528" /><Relationship Type="http://schemas.openxmlformats.org/officeDocument/2006/relationships/slideLayout" Target="/ppt/slideLayouts/slideLayout2.xml" Id="Raddd4f685679443f" /><Relationship Type="http://schemas.openxmlformats.org/officeDocument/2006/relationships/slideLayout" Target="/ppt/slideLayouts/slideLayout3.xml" Id="R6b16984104b542b9" /><Relationship Type="http://schemas.openxmlformats.org/officeDocument/2006/relationships/slideLayout" Target="/ppt/slideLayouts/slideLayout4.xml" Id="Rb3073423e4a8416b" /><Relationship Type="http://schemas.openxmlformats.org/officeDocument/2006/relationships/slideLayout" Target="/ppt/slideLayouts/slideLayout5.xml" Id="R59906f4d81c245cc" /><Relationship Type="http://schemas.openxmlformats.org/officeDocument/2006/relationships/slideLayout" Target="/ppt/slideLayouts/slideLayout6.xml" Id="Rd22238a5492b487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fb26cc38db4528"/>
    <p:sldLayoutId xmlns:r="http://schemas.openxmlformats.org/officeDocument/2006/relationships" id="2147483650" r:id="Raddd4f685679443f"/>
    <p:sldLayoutId xmlns:r="http://schemas.openxmlformats.org/officeDocument/2006/relationships" id="2147483651" r:id="R6b16984104b542b9"/>
    <p:sldLayoutId xmlns:r="http://schemas.openxmlformats.org/officeDocument/2006/relationships" id="2147483652" r:id="Rb3073423e4a8416b"/>
    <p:sldLayoutId xmlns:r="http://schemas.openxmlformats.org/officeDocument/2006/relationships" id="2147483653" r:id="R59906f4d81c245cc"/>
    <p:sldLayoutId xmlns:r="http://schemas.openxmlformats.org/officeDocument/2006/relationships" id="2147483654" r:id="Rd22238a5492b487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3cc1c97dae4923" /><Relationship Type="http://schemas.openxmlformats.org/officeDocument/2006/relationships/notesSlide" Target="/ppt/notesSlides/notesSlide1.xml" Id="Rf78b90917a3b474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5060225e604462" /><Relationship Type="http://schemas.openxmlformats.org/officeDocument/2006/relationships/notesSlide" Target="/ppt/notesSlides/notesSlide2.xml" Id="Rf4c041d78bda4db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05eec7f3024aef" /><Relationship Type="http://schemas.openxmlformats.org/officeDocument/2006/relationships/notesSlide" Target="/ppt/notesSlides/notesSlide3.xml" Id="Ra7a7cbed6d62490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58EBB035-33C6-46C3-B145-9FEED9A87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0DA68CB3-F9F7-4845-B548-11D82ADB0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01 / 03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482293FD-D44A-4E3C-9A64-CC458F644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96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125" b="1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125" b="1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125" b="1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125" b="1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125" b="1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125" b="1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125" b="1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125" b="1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125" b="1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125" b="1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9BEFF"/>
                </a:solidFill>
                <a:latin typeface="DejaVu Sans"/>
                <a:ea typeface="DejaVu Sans"/>
                <a:cs typeface="DejaVu Sans"/>
              </a:rPr>
              <a:t>PACING &amp; DELIVERY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BA614EA5-3B66-43D0-9EC5-5D4011588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525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Campaign</a:t>
            </a:r>
          </a:p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Pulse</a:t>
            </a:r>
          </a:p>
        </p:txBody>
      </p:sp>
      <p:sp>
        <p:nvSpPr>
          <p:cNvPr id="5" name="tagline">
            <a:extLst xmlns:a="http://schemas.openxmlformats.org/drawingml/2006/main">
              <a:ext uri="{FF2B5EF4-FFF2-40B4-BE49-F238E27FC236}">
                <a16:creationId xmlns:a16="http://schemas.microsoft.com/office/drawing/2014/main" id="{6534E0E2-9F91-4D75-9E86-DFF77639A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4335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4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4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4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4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4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4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4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4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4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4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A9BEFF"/>
                </a:solidFill>
                <a:latin typeface="DejaVu Sans"/>
                <a:ea typeface="DejaVu Sans"/>
                <a:cs typeface="DejaVu Sans"/>
              </a:rPr>
              <a:t>Keep delivery in view, every day.</a:t>
            </a:r>
          </a:p>
        </p:txBody>
      </p:sp>
      <p:sp>
        <p:nvSpPr>
          <p:cNvPr id="6" name="description">
            <a:extLst xmlns:a="http://schemas.openxmlformats.org/drawingml/2006/main">
              <a:ext uri="{FF2B5EF4-FFF2-40B4-BE49-F238E27FC236}">
                <a16:creationId xmlns:a16="http://schemas.microsoft.com/office/drawing/2014/main" id="{43826BCA-43DF-4737-B1EB-5D0B506D0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72050"/>
            <a:ext cx="10287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Bring campaign delivery, pacing and ownership into a consistent view so teams can focus on what needs attention.</a:t>
            </a:r>
          </a:p>
        </p:txBody>
      </p:sp>
      <p:sp>
        <p:nvSpPr>
          <p:cNvPr id="7" name="type">
            <a:extLst xmlns:a="http://schemas.openxmlformats.org/drawingml/2006/main">
              <a:ext uri="{FF2B5EF4-FFF2-40B4-BE49-F238E27FC236}">
                <a16:creationId xmlns:a16="http://schemas.microsoft.com/office/drawing/2014/main" id="{A65C0DE2-CC4F-4DC3-AD2D-A9D440E58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982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SOLUTION SHOWCASE</a:t>
            </a:r>
          </a:p>
        </p:txBody>
      </p:sp>
    </p:spTree>
    <p:extLst>
      <p:ext uri="{BB962C8B-B14F-4D97-AF65-F5344CB8AC3E}">
        <p14:creationId xmlns:p14="http://schemas.microsoft.com/office/powerpoint/2010/main" val="13128900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D513FCA2-05F5-42E1-B551-327CFE6EB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7C45FE2C-6E1C-4085-816B-9E057592B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02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7EA70EA1-9028-45B7-B68A-9395D280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192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Where it fits</a:t>
            </a:r>
          </a:p>
        </p:txBody>
      </p:sp>
      <p:sp>
        <p:nvSpPr>
          <p:cNvPr id="4" name="challenge">
            <a:extLst xmlns:a="http://schemas.openxmlformats.org/drawingml/2006/main">
              <a:ext uri="{FF2B5EF4-FFF2-40B4-BE49-F238E27FC236}">
                <a16:creationId xmlns:a16="http://schemas.microsoft.com/office/drawing/2014/main" id="{B8D86419-7E60-4317-B46A-B636C175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95500"/>
            <a:ext cx="10382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Scattered platform reports make delivery risk difficult to see and ownership hard to track.</a:t>
            </a:r>
          </a:p>
        </p:txBody>
      </p:sp>
      <p:sp>
        <p:nvSpPr>
          <p:cNvPr id="5" name="number-0">
            <a:extLst xmlns:a="http://schemas.openxmlformats.org/drawingml/2006/main">
              <a:ext uri="{FF2B5EF4-FFF2-40B4-BE49-F238E27FC236}">
                <a16:creationId xmlns:a16="http://schemas.microsoft.com/office/drawing/2014/main" id="{F05D445B-3629-4B3E-9AEB-536984FAF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capability-0">
            <a:extLst xmlns:a="http://schemas.openxmlformats.org/drawingml/2006/main">
              <a:ext uri="{FF2B5EF4-FFF2-40B4-BE49-F238E27FC236}">
                <a16:creationId xmlns:a16="http://schemas.microsoft.com/office/drawing/2014/main" id="{7294B6B0-3B6E-459A-9B8C-8046C9A8E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3337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Consolidate delivery and pacing inputs</a:t>
            </a:r>
          </a:p>
        </p:txBody>
      </p:sp>
      <p:sp>
        <p:nvSpPr>
          <p:cNvPr id="7" name="number-1">
            <a:extLst xmlns:a="http://schemas.openxmlformats.org/drawingml/2006/main">
              <a:ext uri="{FF2B5EF4-FFF2-40B4-BE49-F238E27FC236}">
                <a16:creationId xmlns:a16="http://schemas.microsoft.com/office/drawing/2014/main" id="{0A1003E6-C140-429B-B5C7-4C449A99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100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capability-1">
            <a:extLst xmlns:a="http://schemas.openxmlformats.org/drawingml/2006/main">
              <a:ext uri="{FF2B5EF4-FFF2-40B4-BE49-F238E27FC236}">
                <a16:creationId xmlns:a16="http://schemas.microsoft.com/office/drawing/2014/main" id="{24C9C2CF-86CF-4700-B659-07546BE8A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2100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Compare performance with planned targets</a:t>
            </a:r>
          </a:p>
        </p:txBody>
      </p:sp>
      <p:sp>
        <p:nvSpPr>
          <p:cNvPr id="9" name="number-2">
            <a:extLst xmlns:a="http://schemas.openxmlformats.org/drawingml/2006/main">
              <a:ext uri="{FF2B5EF4-FFF2-40B4-BE49-F238E27FC236}">
                <a16:creationId xmlns:a16="http://schemas.microsoft.com/office/drawing/2014/main" id="{E69E7B6C-E937-4344-AC06-8C8ABA20F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863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capability-2">
            <a:extLst xmlns:a="http://schemas.openxmlformats.org/drawingml/2006/main">
              <a:ext uri="{FF2B5EF4-FFF2-40B4-BE49-F238E27FC236}">
                <a16:creationId xmlns:a16="http://schemas.microsoft.com/office/drawing/2014/main" id="{2847957A-C9F7-499D-999F-B23310B89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0863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Surface campaign status and follow-up ownership</a:t>
            </a:r>
          </a:p>
        </p:txBody>
      </p:sp>
    </p:spTree>
    <p:extLst>
      <p:ext uri="{BB962C8B-B14F-4D97-AF65-F5344CB8AC3E}">
        <p14:creationId xmlns:p14="http://schemas.microsoft.com/office/powerpoint/2010/main" val="5827450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brand">
            <a:extLst xmlns:a="http://schemas.openxmlformats.org/drawingml/2006/main">
              <a:ext uri="{FF2B5EF4-FFF2-40B4-BE49-F238E27FC236}">
                <a16:creationId xmlns:a16="http://schemas.microsoft.com/office/drawing/2014/main" id="{4EAA8431-96D3-4A92-8585-D2200F8EA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C385CC43-6AD4-4226-9380-5EAEB9964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03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8B419A1D-7322-4205-B31F-FB403AFB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7157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The workflow</a:t>
            </a:r>
          </a:p>
        </p:txBody>
      </p:sp>
      <p:sp>
        <p:nvSpPr>
          <p:cNvPr id="4" name="step-number-0">
            <a:extLst xmlns:a="http://schemas.openxmlformats.org/drawingml/2006/main">
              <a:ext uri="{FF2B5EF4-FFF2-40B4-BE49-F238E27FC236}">
                <a16:creationId xmlns:a16="http://schemas.microsoft.com/office/drawing/2014/main" id="{5AC62455-85E2-43DB-B754-1401129D8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step-0">
            <a:extLst xmlns:a="http://schemas.openxmlformats.org/drawingml/2006/main">
              <a:ext uri="{FF2B5EF4-FFF2-40B4-BE49-F238E27FC236}">
                <a16:creationId xmlns:a16="http://schemas.microsoft.com/office/drawing/2014/main" id="{F3125C0F-501B-4173-9761-4815F074F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Bring in the reports</a:t>
            </a:r>
          </a:p>
        </p:txBody>
      </p:sp>
      <p:sp>
        <p:nvSpPr>
          <p:cNvPr id="6" name="step-number-1">
            <a:extLst xmlns:a="http://schemas.openxmlformats.org/drawingml/2006/main">
              <a:ext uri="{FF2B5EF4-FFF2-40B4-BE49-F238E27FC236}">
                <a16:creationId xmlns:a16="http://schemas.microsoft.com/office/drawing/2014/main" id="{8225EFE7-EE20-43BF-A6FD-ABE29CFE5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step-1">
            <a:extLst xmlns:a="http://schemas.openxmlformats.org/drawingml/2006/main">
              <a:ext uri="{FF2B5EF4-FFF2-40B4-BE49-F238E27FC236}">
                <a16:creationId xmlns:a16="http://schemas.microsoft.com/office/drawing/2014/main" id="{EAF43F70-A1BD-4CBA-8AB4-52C67F33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Align the campaign data</a:t>
            </a:r>
          </a:p>
        </p:txBody>
      </p:sp>
      <p:sp>
        <p:nvSpPr>
          <p:cNvPr id="8" name="step-number-2">
            <a:extLst xmlns:a="http://schemas.openxmlformats.org/drawingml/2006/main">
              <a:ext uri="{FF2B5EF4-FFF2-40B4-BE49-F238E27FC236}">
                <a16:creationId xmlns:a16="http://schemas.microsoft.com/office/drawing/2014/main" id="{44063227-BD9A-470B-A606-129F996AB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step-2">
            <a:extLst xmlns:a="http://schemas.openxmlformats.org/drawingml/2006/main">
              <a:ext uri="{FF2B5EF4-FFF2-40B4-BE49-F238E27FC236}">
                <a16:creationId xmlns:a16="http://schemas.microsoft.com/office/drawing/2014/main" id="{D3F6D9FE-52BA-4283-B322-833666A89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Review delivery risk</a:t>
            </a:r>
          </a:p>
        </p:txBody>
      </p:sp>
      <p:sp>
        <p:nvSpPr>
          <p:cNvPr id="10" name="step-number-3">
            <a:extLst xmlns:a="http://schemas.openxmlformats.org/drawingml/2006/main">
              <a:ext uri="{FF2B5EF4-FFF2-40B4-BE49-F238E27FC236}">
                <a16:creationId xmlns:a16="http://schemas.microsoft.com/office/drawing/2014/main" id="{FE82793D-DE5D-4BE7-B12A-4BFDF0CD7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9BEF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step-3">
            <a:extLst xmlns:a="http://schemas.openxmlformats.org/drawingml/2006/main">
              <a:ext uri="{FF2B5EF4-FFF2-40B4-BE49-F238E27FC236}">
                <a16:creationId xmlns:a16="http://schemas.microsoft.com/office/drawing/2014/main" id="{7419C858-8727-458D-A45B-A683C394E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Assign the follow-up</a:t>
            </a:r>
          </a:p>
        </p:txBody>
      </p:sp>
      <p:sp>
        <p:nvSpPr>
          <p:cNvPr id="12" name="outcome">
            <a:extLst xmlns:a="http://schemas.openxmlformats.org/drawingml/2006/main">
              <a:ext uri="{FF2B5EF4-FFF2-40B4-BE49-F238E27FC236}">
                <a16:creationId xmlns:a16="http://schemas.microsoft.com/office/drawing/2014/main" id="{CF9D4A24-C79D-4CC0-AE2A-DD34A7741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38650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95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95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95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95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95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95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95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95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95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A9BE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A9BEFF"/>
                </a:solidFill>
                <a:latin typeface="DejaVu Sans"/>
                <a:ea typeface="DejaVu Sans"/>
                <a:cs typeface="DejaVu Sans"/>
              </a:rPr>
              <a:t>A shared daily view of delivery and the next actions.</a:t>
            </a:r>
          </a:p>
        </p:txBody>
      </p:sp>
      <p:sp>
        <p:nvSpPr>
          <p:cNvPr id="13" name="scope">
            <a:extLst xmlns:a="http://schemas.openxmlformats.org/drawingml/2006/main">
              <a:ext uri="{FF2B5EF4-FFF2-40B4-BE49-F238E27FC236}">
                <a16:creationId xmlns:a16="http://schemas.microsoft.com/office/drawing/2014/main" id="{35C42D2C-2F7E-44E3-9C66-167787571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48275"/>
            <a:ext cx="10382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Refresh frequency and supported inputs follow the reporting setup agreed for your team.</a:t>
            </a:r>
          </a:p>
        </p:txBody>
      </p:sp>
      <p:sp>
        <p:nvSpPr>
          <p:cNvPr id="14" name="contact">
            <a:extLst xmlns:a="http://schemas.openxmlformats.org/drawingml/2006/main">
              <a:ext uri="{FF2B5EF4-FFF2-40B4-BE49-F238E27FC236}">
                <a16:creationId xmlns:a16="http://schemas.microsoft.com/office/drawing/2014/main" id="{A87EF369-1EAC-45A7-A454-526210609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57925"/>
            <a:ext cx="10620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     support@sigaproductions.com</a:t>
            </a:r>
          </a:p>
        </p:txBody>
      </p:sp>
    </p:spTree>
    <p:extLst>
      <p:ext uri="{BB962C8B-B14F-4D97-AF65-F5344CB8AC3E}">
        <p14:creationId xmlns:p14="http://schemas.microsoft.com/office/powerpoint/2010/main" val="1120168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2026-10-19T09:28:57.7940000Z</dcterms:created>
  <dcterms:modified xsi:type="dcterms:W3CDTF">2026-10-19T09:28:57.7940000Z</dcterms:modified>
</coreProperties>
</file>