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32195c0bcfc4466" /><Relationship Type="http://schemas.openxmlformats.org/officeDocument/2006/relationships/extended-properties" Target="/docProps/app.xml" Id="R9037234377de4547" /><Relationship Type="http://schemas.openxmlformats.org/officeDocument/2006/relationships/officeDocument" Target="/ppt/presentation.xml" Id="Rbbe70539407b4b5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f2e45c9cd23484b"/>
  </p:sldMasterIdLst>
  <p:notesMasterIdLst>
    <p:notesMasterId xmlns:r="http://schemas.openxmlformats.org/officeDocument/2006/relationships" r:id="R074f6430cf404b9b"/>
  </p:notesMasterIdLst>
  <p:sldIdLst>
    <p:sldId xmlns:r="http://schemas.openxmlformats.org/officeDocument/2006/relationships" id="256" r:id="Ra746f86362e94217"/>
    <p:sldId xmlns:r="http://schemas.openxmlformats.org/officeDocument/2006/relationships" id="257" r:id="R362df0daf51c4c49"/>
    <p:sldId xmlns:r="http://schemas.openxmlformats.org/officeDocument/2006/relationships" id="258" r:id="Rbc0f6aa3c57f4ef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2ea76e045364d7f" /><Relationship Type="http://schemas.openxmlformats.org/officeDocument/2006/relationships/slideMaster" Target="/ppt/slideMasters/slideMaster1.xml" Id="R2f2e45c9cd23484b" /><Relationship Type="http://schemas.openxmlformats.org/officeDocument/2006/relationships/notesMaster" Target="/ppt/notesMasters/notesMaster1.xml" Id="R074f6430cf404b9b" /><Relationship Type="http://schemas.openxmlformats.org/officeDocument/2006/relationships/presProps" Target="/ppt/presProps.xml" Id="Re512dbc5f42e4b9c" /><Relationship Type="http://schemas.openxmlformats.org/officeDocument/2006/relationships/tableStyles" Target="/ppt/tableStyles.xml" Id="Rb8f79e6eae804f30" /><Relationship Type="http://schemas.openxmlformats.org/officeDocument/2006/relationships/slide" Target="/ppt/slides/slide1.xml" Id="Ra746f86362e94217" /><Relationship Type="http://schemas.openxmlformats.org/officeDocument/2006/relationships/slide" Target="/ppt/slides/slide2.xml" Id="R362df0daf51c4c49" /><Relationship Type="http://schemas.openxmlformats.org/officeDocument/2006/relationships/slide" Target="/ppt/slides/slide3.xml" Id="Rbc0f6aa3c57f4ef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bb0c196a6e7436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bb5585548f44d2f" /><Relationship Type="http://schemas.openxmlformats.org/officeDocument/2006/relationships/notesMaster" Target="/ppt/notesMasters/notesMaster1.xml" Id="R3eae7a72d9fe440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fef16c5ecb94d9b" /><Relationship Type="http://schemas.openxmlformats.org/officeDocument/2006/relationships/notesMaster" Target="/ppt/notesMasters/notesMaster1.xml" Id="Rc877c24f51a54ca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e39f95db44c4013" /><Relationship Type="http://schemas.openxmlformats.org/officeDocument/2006/relationships/notesMaster" Target="/ppt/notesMasters/notesMaster1.xml" Id="R3aca73f39694443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campaign optimization closed-loop presentation. This presentation describes a solution workflow. Platform availability, deployment scope and service terms require an agreed engagement. This showcase describes a proposed workflow. Execution integrations require a scoped build and validation.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campaign optimization closed-loop presentation. This presentation describes a solution workflow. Platform availability, deployment scope and service terms require an agreed engagement. This showcase describes a proposed workflow. Execution integrations require a scoped build and validation.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campaign optimization closed-loop presentation. This presentation describes a solution workflow. Platform availability, deployment scope and service terms require an agreed engagement. This showcase describes a proposed workflow. Execution integrations require a scoped build and validation.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33ab860e0049a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9ee49af550488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35ad50be8844e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c07a6f0d4e456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637f69acab455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404164c2b9475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F6438BA-F7DD-4B09-9CFB-382087F990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1F16DE3-AE2F-4E01-80C6-9030070CF35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60AAA81-2388-4D8C-AD62-A41DA9CC66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A1CC093-E48C-4A90-A6B0-A5AEB1BCD34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9201B8A-EED0-4A91-865A-985463DD4DF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51D7804-1CD6-4B12-A0EE-DE743A5F5B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691054A-A707-4E4A-B8B1-227EA68C17F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CC44329-6D87-41D1-AAAB-787B02BB71D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3F80EEE-D772-4108-BFEA-374F8EF6C3F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A8266B3-F25A-4D97-A543-2671D3E5390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3c5ec24deb54c26" /><Relationship Type="http://schemas.openxmlformats.org/officeDocument/2006/relationships/slideLayout" Target="/ppt/slideLayouts/slideLayout1.xml" Id="Rf45ae543d8204cda" /><Relationship Type="http://schemas.openxmlformats.org/officeDocument/2006/relationships/slideLayout" Target="/ppt/slideLayouts/slideLayout2.xml" Id="Rf8310738806741b1" /><Relationship Type="http://schemas.openxmlformats.org/officeDocument/2006/relationships/slideLayout" Target="/ppt/slideLayouts/slideLayout3.xml" Id="Rcea5195ac3c34252" /><Relationship Type="http://schemas.openxmlformats.org/officeDocument/2006/relationships/slideLayout" Target="/ppt/slideLayouts/slideLayout4.xml" Id="R7c6cc6ba64b34bba" /><Relationship Type="http://schemas.openxmlformats.org/officeDocument/2006/relationships/slideLayout" Target="/ppt/slideLayouts/slideLayout5.xml" Id="Rccb3c62f6a6f4227" /><Relationship Type="http://schemas.openxmlformats.org/officeDocument/2006/relationships/slideLayout" Target="/ppt/slideLayouts/slideLayout6.xml" Id="R8e41ee28166a498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5ae543d8204cda"/>
    <p:sldLayoutId xmlns:r="http://schemas.openxmlformats.org/officeDocument/2006/relationships" id="2147483650" r:id="Rf8310738806741b1"/>
    <p:sldLayoutId xmlns:r="http://schemas.openxmlformats.org/officeDocument/2006/relationships" id="2147483651" r:id="Rcea5195ac3c34252"/>
    <p:sldLayoutId xmlns:r="http://schemas.openxmlformats.org/officeDocument/2006/relationships" id="2147483652" r:id="R7c6cc6ba64b34bba"/>
    <p:sldLayoutId xmlns:r="http://schemas.openxmlformats.org/officeDocument/2006/relationships" id="2147483653" r:id="Rccb3c62f6a6f4227"/>
    <p:sldLayoutId xmlns:r="http://schemas.openxmlformats.org/officeDocument/2006/relationships" id="2147483654" r:id="R8e41ee28166a498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7f45f4fbf44059" /><Relationship Type="http://schemas.openxmlformats.org/officeDocument/2006/relationships/notesSlide" Target="/ppt/notesSlides/notesSlide1.xml" Id="R9e757f3533164af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0b472d374d4951" /><Relationship Type="http://schemas.openxmlformats.org/officeDocument/2006/relationships/notesSlide" Target="/ppt/notesSlides/notesSlide2.xml" Id="R41e0048d2ab747d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bacc2d5ad04d26" /><Relationship Type="http://schemas.openxmlformats.org/officeDocument/2006/relationships/notesSlide" Target="/ppt/notesSlides/notesSlide3.xml" Id="R34496a4dacb5404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E91D9A50-9F5A-4698-8D37-9EBA1D542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C284B5F9-089F-4CA3-92BA-7795DE21A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01 / 03</a:t>
            </a:r>
          </a:p>
        </p:txBody>
      </p:sp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0EDEEFA0-7E69-4527-93A3-39A706AB7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96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125" b="1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125" b="1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125" b="1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125" b="1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125" b="1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125" b="1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125" b="1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125" b="1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125" b="1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125" b="1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C0A4F1"/>
                </a:solidFill>
                <a:latin typeface="DejaVu Sans"/>
                <a:ea typeface="DejaVu Sans"/>
                <a:cs typeface="DejaVu Sans"/>
              </a:rPr>
              <a:t>CAMPAIGN INTELLIGENCE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3B770024-EA85-4EF4-86BB-B0EB33964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525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Optimization</a:t>
            </a:r>
          </a:p>
          <a:p xmlns:a="http://schemas.openxmlformats.org/drawingml/2006/main">
            <a:pPr algn="l">
              <a:buNone/>
              <a:def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Desk</a:t>
            </a:r>
          </a:p>
        </p:txBody>
      </p:sp>
      <p:sp>
        <p:nvSpPr>
          <p:cNvPr id="5" name="tagline">
            <a:extLst xmlns:a="http://schemas.openxmlformats.org/drawingml/2006/main">
              <a:ext uri="{FF2B5EF4-FFF2-40B4-BE49-F238E27FC236}">
                <a16:creationId xmlns:a16="http://schemas.microsoft.com/office/drawing/2014/main" id="{C0A9E0AF-8810-4F40-AB80-728826185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4335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4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4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4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4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4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4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4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4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4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4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C0A4F1"/>
                </a:solidFill>
                <a:latin typeface="DejaVu Sans"/>
                <a:ea typeface="DejaVu Sans"/>
                <a:cs typeface="DejaVu Sans"/>
              </a:rPr>
              <a:t>Turn performance signals into a next step.</a:t>
            </a:r>
          </a:p>
        </p:txBody>
      </p:sp>
      <p:sp>
        <p:nvSpPr>
          <p:cNvPr id="6" name="description">
            <a:extLst xmlns:a="http://schemas.openxmlformats.org/drawingml/2006/main">
              <a:ext uri="{FF2B5EF4-FFF2-40B4-BE49-F238E27FC236}">
                <a16:creationId xmlns:a16="http://schemas.microsoft.com/office/drawing/2014/main" id="{AECAF835-669D-47B7-B5E7-C3AEEC443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72050"/>
            <a:ext cx="10287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Explore a campaign optimization workflow that brings performance diagnosis, recommendations and human approval together.</a:t>
            </a:r>
          </a:p>
        </p:txBody>
      </p:sp>
      <p:sp>
        <p:nvSpPr>
          <p:cNvPr id="7" name="type">
            <a:extLst xmlns:a="http://schemas.openxmlformats.org/drawingml/2006/main">
              <a:ext uri="{FF2B5EF4-FFF2-40B4-BE49-F238E27FC236}">
                <a16:creationId xmlns:a16="http://schemas.microsoft.com/office/drawing/2014/main" id="{4009EB21-ACD8-4F0C-9363-6C5BAD8ED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982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SOLUTION SHOWCASE</a:t>
            </a:r>
          </a:p>
        </p:txBody>
      </p:sp>
    </p:spTree>
    <p:extLst>
      <p:ext uri="{BB962C8B-B14F-4D97-AF65-F5344CB8AC3E}">
        <p14:creationId xmlns:p14="http://schemas.microsoft.com/office/powerpoint/2010/main" val="191721230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rand">
            <a:extLst xmlns:a="http://schemas.openxmlformats.org/drawingml/2006/main">
              <a:ext uri="{FF2B5EF4-FFF2-40B4-BE49-F238E27FC236}">
                <a16:creationId xmlns:a16="http://schemas.microsoft.com/office/drawing/2014/main" id="{2BCD1F4F-3B0A-4D2B-9550-E452E7F3E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E879382D-D3B1-457D-AB49-9C7F6211B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02 / 03</a:t>
            </a:r>
          </a:p>
        </p:txBody>
      </p:sp>
      <p:sp>
        <p:nvSpPr>
          <p:cNvPr id="3" name="heading">
            <a:extLst xmlns:a="http://schemas.openxmlformats.org/drawingml/2006/main">
              <a:ext uri="{FF2B5EF4-FFF2-40B4-BE49-F238E27FC236}">
                <a16:creationId xmlns:a16="http://schemas.microsoft.com/office/drawing/2014/main" id="{043ADDED-44BE-49DD-97F5-DD6ABAECC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19200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Where it fits</a:t>
            </a:r>
          </a:p>
        </p:txBody>
      </p:sp>
      <p:sp>
        <p:nvSpPr>
          <p:cNvPr id="4" name="challenge">
            <a:extLst xmlns:a="http://schemas.openxmlformats.org/drawingml/2006/main">
              <a:ext uri="{FF2B5EF4-FFF2-40B4-BE49-F238E27FC236}">
                <a16:creationId xmlns:a16="http://schemas.microsoft.com/office/drawing/2014/main" id="{0B9AA0D4-C19B-49E1-97A5-68E864453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95500"/>
            <a:ext cx="10382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Specialists spend time collecting reports before they can assess which changes may improve delivery.</a:t>
            </a:r>
          </a:p>
        </p:txBody>
      </p:sp>
      <p:sp>
        <p:nvSpPr>
          <p:cNvPr id="5" name="number-0">
            <a:extLst xmlns:a="http://schemas.openxmlformats.org/drawingml/2006/main">
              <a:ext uri="{FF2B5EF4-FFF2-40B4-BE49-F238E27FC236}">
                <a16:creationId xmlns:a16="http://schemas.microsoft.com/office/drawing/2014/main" id="{6C1B613A-30B1-4B9E-B4BA-AE7643391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capability-0">
            <a:extLst xmlns:a="http://schemas.openxmlformats.org/drawingml/2006/main">
              <a:ext uri="{FF2B5EF4-FFF2-40B4-BE49-F238E27FC236}">
                <a16:creationId xmlns:a16="http://schemas.microsoft.com/office/drawing/2014/main" id="{7309F80A-4B28-4AA2-A5BC-F7BE0C549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3337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Review performance signals against campaign KPIs</a:t>
            </a:r>
          </a:p>
        </p:txBody>
      </p:sp>
      <p:sp>
        <p:nvSpPr>
          <p:cNvPr id="7" name="number-1">
            <a:extLst xmlns:a="http://schemas.openxmlformats.org/drawingml/2006/main">
              <a:ext uri="{FF2B5EF4-FFF2-40B4-BE49-F238E27FC236}">
                <a16:creationId xmlns:a16="http://schemas.microsoft.com/office/drawing/2014/main" id="{3119BA4D-0C2B-4140-811F-B4FE7F800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100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capability-1">
            <a:extLst xmlns:a="http://schemas.openxmlformats.org/drawingml/2006/main">
              <a:ext uri="{FF2B5EF4-FFF2-40B4-BE49-F238E27FC236}">
                <a16:creationId xmlns:a16="http://schemas.microsoft.com/office/drawing/2014/main" id="{9422D822-A60E-4E01-B05D-C61B8991B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2100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Assess options within approved campaign boundaries</a:t>
            </a:r>
          </a:p>
        </p:txBody>
      </p:sp>
      <p:sp>
        <p:nvSpPr>
          <p:cNvPr id="9" name="number-2">
            <a:extLst xmlns:a="http://schemas.openxmlformats.org/drawingml/2006/main">
              <a:ext uri="{FF2B5EF4-FFF2-40B4-BE49-F238E27FC236}">
                <a16:creationId xmlns:a16="http://schemas.microsoft.com/office/drawing/2014/main" id="{EBCC17D6-3E87-4488-BC02-3D21BB2B3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863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capability-2">
            <a:extLst xmlns:a="http://schemas.openxmlformats.org/drawingml/2006/main">
              <a:ext uri="{FF2B5EF4-FFF2-40B4-BE49-F238E27FC236}">
                <a16:creationId xmlns:a16="http://schemas.microsoft.com/office/drawing/2014/main" id="{16795BD9-819E-475E-9DFE-760C7448E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0863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Route recommendations for specialist approval</a:t>
            </a:r>
          </a:p>
        </p:txBody>
      </p:sp>
    </p:spTree>
    <p:extLst>
      <p:ext uri="{BB962C8B-B14F-4D97-AF65-F5344CB8AC3E}">
        <p14:creationId xmlns:p14="http://schemas.microsoft.com/office/powerpoint/2010/main" val="15171186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brand">
            <a:extLst xmlns:a="http://schemas.openxmlformats.org/drawingml/2006/main">
              <a:ext uri="{FF2B5EF4-FFF2-40B4-BE49-F238E27FC236}">
                <a16:creationId xmlns:a16="http://schemas.microsoft.com/office/drawing/2014/main" id="{9DBC71F1-42AA-4239-AB4D-29B62846C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E1DE2D7E-A49F-4FFD-8E23-4F2E25C80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03 / 03</a:t>
            </a:r>
          </a:p>
        </p:txBody>
      </p:sp>
      <p:sp>
        <p:nvSpPr>
          <p:cNvPr id="3" name="heading">
            <a:extLst xmlns:a="http://schemas.openxmlformats.org/drawingml/2006/main">
              <a:ext uri="{FF2B5EF4-FFF2-40B4-BE49-F238E27FC236}">
                <a16:creationId xmlns:a16="http://schemas.microsoft.com/office/drawing/2014/main" id="{A34B1465-04D9-4B7D-B859-3474D2EFB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7157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The workflow</a:t>
            </a:r>
          </a:p>
        </p:txBody>
      </p:sp>
      <p:sp>
        <p:nvSpPr>
          <p:cNvPr id="4" name="step-number-0">
            <a:extLst xmlns:a="http://schemas.openxmlformats.org/drawingml/2006/main">
              <a:ext uri="{FF2B5EF4-FFF2-40B4-BE49-F238E27FC236}">
                <a16:creationId xmlns:a16="http://schemas.microsoft.com/office/drawing/2014/main" id="{27633A69-9D1A-4023-A136-0F0C3A457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19325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step-0">
            <a:extLst xmlns:a="http://schemas.openxmlformats.org/drawingml/2006/main">
              <a:ext uri="{FF2B5EF4-FFF2-40B4-BE49-F238E27FC236}">
                <a16:creationId xmlns:a16="http://schemas.microsoft.com/office/drawing/2014/main" id="{5E21CBC7-5195-4E17-92F3-B0D471A62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219325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Review performance</a:t>
            </a:r>
          </a:p>
        </p:txBody>
      </p:sp>
      <p:sp>
        <p:nvSpPr>
          <p:cNvPr id="6" name="step-number-1">
            <a:extLst xmlns:a="http://schemas.openxmlformats.org/drawingml/2006/main">
              <a:ext uri="{FF2B5EF4-FFF2-40B4-BE49-F238E27FC236}">
                <a16:creationId xmlns:a16="http://schemas.microsoft.com/office/drawing/2014/main" id="{A5297F90-B754-4EB3-8F5B-D5BD1B603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19325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step-1">
            <a:extLst xmlns:a="http://schemas.openxmlformats.org/drawingml/2006/main">
              <a:ext uri="{FF2B5EF4-FFF2-40B4-BE49-F238E27FC236}">
                <a16:creationId xmlns:a16="http://schemas.microsoft.com/office/drawing/2014/main" id="{28957A6A-7744-4F75-99B7-3A068B15E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219325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Diagnose the deviation</a:t>
            </a:r>
          </a:p>
        </p:txBody>
      </p:sp>
      <p:sp>
        <p:nvSpPr>
          <p:cNvPr id="8" name="step-number-2">
            <a:extLst xmlns:a="http://schemas.openxmlformats.org/drawingml/2006/main">
              <a:ext uri="{FF2B5EF4-FFF2-40B4-BE49-F238E27FC236}">
                <a16:creationId xmlns:a16="http://schemas.microsoft.com/office/drawing/2014/main" id="{3C52CF89-5CA1-460F-8818-C15698917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38500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step-2">
            <a:extLst xmlns:a="http://schemas.openxmlformats.org/drawingml/2006/main">
              <a:ext uri="{FF2B5EF4-FFF2-40B4-BE49-F238E27FC236}">
                <a16:creationId xmlns:a16="http://schemas.microsoft.com/office/drawing/2014/main" id="{234A6AB9-9357-48DD-8B1F-2062285CD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38500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Approve a recommendation</a:t>
            </a:r>
          </a:p>
        </p:txBody>
      </p:sp>
      <p:sp>
        <p:nvSpPr>
          <p:cNvPr id="10" name="step-number-3">
            <a:extLst xmlns:a="http://schemas.openxmlformats.org/drawingml/2006/main">
              <a:ext uri="{FF2B5EF4-FFF2-40B4-BE49-F238E27FC236}">
                <a16:creationId xmlns:a16="http://schemas.microsoft.com/office/drawing/2014/main" id="{F1BDCC4B-AAA8-4DC8-A737-F02B23DBB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38500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0A4F1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1" name="step-3">
            <a:extLst xmlns:a="http://schemas.openxmlformats.org/drawingml/2006/main">
              <a:ext uri="{FF2B5EF4-FFF2-40B4-BE49-F238E27FC236}">
                <a16:creationId xmlns:a16="http://schemas.microsoft.com/office/drawing/2014/main" id="{8BD6DE56-C0C4-4CB5-B171-910D14352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238500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Measure the next cycle</a:t>
            </a:r>
          </a:p>
        </p:txBody>
      </p:sp>
      <p:sp>
        <p:nvSpPr>
          <p:cNvPr id="12" name="outcome">
            <a:extLst xmlns:a="http://schemas.openxmlformats.org/drawingml/2006/main">
              <a:ext uri="{FF2B5EF4-FFF2-40B4-BE49-F238E27FC236}">
                <a16:creationId xmlns:a16="http://schemas.microsoft.com/office/drawing/2014/main" id="{736C06FA-9F59-4ECE-992A-0AB9AFC6F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38650"/>
            <a:ext cx="10477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95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95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95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95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95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95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95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95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95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950" b="0">
                <a:solidFill>
                  <a:srgbClr val="C0A4F1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C0A4F1"/>
                </a:solidFill>
                <a:latin typeface="DejaVu Sans"/>
                <a:ea typeface="DejaVu Sans"/>
                <a:cs typeface="DejaVu Sans"/>
              </a:rPr>
              <a:t>A clearer decision process with human control over campaign changes.</a:t>
            </a:r>
          </a:p>
        </p:txBody>
      </p:sp>
      <p:sp>
        <p:nvSpPr>
          <p:cNvPr id="13" name="scope">
            <a:extLst xmlns:a="http://schemas.openxmlformats.org/drawingml/2006/main">
              <a:ext uri="{FF2B5EF4-FFF2-40B4-BE49-F238E27FC236}">
                <a16:creationId xmlns:a16="http://schemas.microsoft.com/office/drawing/2014/main" id="{F9FECE72-4FDF-46A3-B2C4-3D17AEAF6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48275"/>
            <a:ext cx="103822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This showcase describes a proposed workflow. Execution integrations require a scoped build and validation.</a:t>
            </a:r>
          </a:p>
        </p:txBody>
      </p:sp>
      <p:sp>
        <p:nvSpPr>
          <p:cNvPr id="14" name="contact">
            <a:extLst xmlns:a="http://schemas.openxmlformats.org/drawingml/2006/main">
              <a:ext uri="{FF2B5EF4-FFF2-40B4-BE49-F238E27FC236}">
                <a16:creationId xmlns:a16="http://schemas.microsoft.com/office/drawing/2014/main" id="{3306FEE5-80A6-4E68-A3AB-73D2E08BD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57925"/>
            <a:ext cx="10620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     support@sigaproductions.com</a:t>
            </a:r>
          </a:p>
        </p:txBody>
      </p:sp>
    </p:spTree>
    <p:extLst>
      <p:ext uri="{BB962C8B-B14F-4D97-AF65-F5344CB8AC3E}">
        <p14:creationId xmlns:p14="http://schemas.microsoft.com/office/powerpoint/2010/main" val="5864074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2026-10-19T09:29:09.2010000Z</dcterms:created>
  <dcterms:modified xsi:type="dcterms:W3CDTF">2026-10-19T09:29:09.2010000Z</dcterms:modified>
</coreProperties>
</file>