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a0d3dec65b04bd5" /><Relationship Type="http://schemas.openxmlformats.org/officeDocument/2006/relationships/extended-properties" Target="/docProps/app.xml" Id="R7234709b2d76436e" /><Relationship Type="http://schemas.openxmlformats.org/officeDocument/2006/relationships/officeDocument" Target="/ppt/presentation.xml" Id="Ra1c08f9e7b5c46c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2adcf88338f4326"/>
  </p:sldMasterIdLst>
  <p:notesMasterIdLst>
    <p:notesMasterId xmlns:r="http://schemas.openxmlformats.org/officeDocument/2006/relationships" r:id="R05fd3a53d66e40fc"/>
  </p:notesMasterIdLst>
  <p:sldIdLst>
    <p:sldId xmlns:r="http://schemas.openxmlformats.org/officeDocument/2006/relationships" id="256" r:id="R4d0d1c695d3a4c9e"/>
    <p:sldId xmlns:r="http://schemas.openxmlformats.org/officeDocument/2006/relationships" id="257" r:id="R9a10578cc29442d9"/>
    <p:sldId xmlns:r="http://schemas.openxmlformats.org/officeDocument/2006/relationships" id="258" r:id="Re40989f81eae4e5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353ed81c4d843c5" /><Relationship Type="http://schemas.openxmlformats.org/officeDocument/2006/relationships/slideMaster" Target="/ppt/slideMasters/slideMaster1.xml" Id="R52adcf88338f4326" /><Relationship Type="http://schemas.openxmlformats.org/officeDocument/2006/relationships/notesMaster" Target="/ppt/notesMasters/notesMaster1.xml" Id="R05fd3a53d66e40fc" /><Relationship Type="http://schemas.openxmlformats.org/officeDocument/2006/relationships/presProps" Target="/ppt/presProps.xml" Id="R75add193be584ef7" /><Relationship Type="http://schemas.openxmlformats.org/officeDocument/2006/relationships/tableStyles" Target="/ppt/tableStyles.xml" Id="R645dabbcc5db4175" /><Relationship Type="http://schemas.openxmlformats.org/officeDocument/2006/relationships/slide" Target="/ppt/slides/slide1.xml" Id="R4d0d1c695d3a4c9e" /><Relationship Type="http://schemas.openxmlformats.org/officeDocument/2006/relationships/slide" Target="/ppt/slides/slide2.xml" Id="R9a10578cc29442d9" /><Relationship Type="http://schemas.openxmlformats.org/officeDocument/2006/relationships/slide" Target="/ppt/slides/slide3.xml" Id="Re40989f81eae4e5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1cfd945416c4b6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f177f92037c4f1b" /><Relationship Type="http://schemas.openxmlformats.org/officeDocument/2006/relationships/notesMaster" Target="/ppt/notesMasters/notesMaster1.xml" Id="R685c58cb47344bf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c3fa960242b4092" /><Relationship Type="http://schemas.openxmlformats.org/officeDocument/2006/relationships/notesMaster" Target="/ppt/notesMasters/notesMaster1.xml" Id="Rb1739dd0134f43a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37c3df0d14a4b5d" /><Relationship Type="http://schemas.openxmlformats.org/officeDocument/2006/relationships/notesMaster" Target="/ppt/notesMasters/notesMaster1.xml" Id="R5c5bfa51681249e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Business showcase adapted from Prior reporting capability documentation and end-of-campaign reporting discussions. This presentation describes a solution workflow. Platform availability, deployment scope and service terms require an agreed engagement. Template population and insight ownership are defined around your reporting process.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Business showcase adapted from Prior reporting capability documentation and end-of-campaign reporting discussions. This presentation describes a solution workflow. Platform availability, deployment scope and service terms require an agreed engagement. Template population and insight ownership are defined around your reporting process.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Business showcase adapted from Prior reporting capability documentation and end-of-campaign reporting discussions. This presentation describes a solution workflow. Platform availability, deployment scope and service terms require an agreed engagement. Template population and insight ownership are defined around your reporting process.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4ff287b13e342d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74243c5af514995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f648c40dc6c46d4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74ce4404f414c85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e7cef63953049ab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c4ba789882b4fa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FD3A23C-B86E-4C7C-A4AA-A572AA4AE8E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5E9420BD-B3E5-4495-9FAB-60D074628B3C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DE8E7AC5-D3E2-42EE-B7AB-0503C5AE003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562FDD6-A982-4527-AB7E-861357EE57C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A7A601A3-9BE7-42E5-AC47-CBABB28BF9A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3A83D802-438E-47EF-9E7A-31B6618EF3B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F27A1BB-C7B4-48F7-A79B-11F19D0F060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1AED576C-87C0-43D5-8F46-CB441EC311FB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1B7FC02-F22E-4FBA-A592-DEEBC8325D5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33A77F3-87D5-4F4D-9EC7-9B70BEA66F4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1b8d61955464e9e" /><Relationship Type="http://schemas.openxmlformats.org/officeDocument/2006/relationships/slideLayout" Target="/ppt/slideLayouts/slideLayout1.xml" Id="R61cf2f8ae5b246a9" /><Relationship Type="http://schemas.openxmlformats.org/officeDocument/2006/relationships/slideLayout" Target="/ppt/slideLayouts/slideLayout2.xml" Id="Rab9aef3970ba4d1c" /><Relationship Type="http://schemas.openxmlformats.org/officeDocument/2006/relationships/slideLayout" Target="/ppt/slideLayouts/slideLayout3.xml" Id="R765500898fa94fbc" /><Relationship Type="http://schemas.openxmlformats.org/officeDocument/2006/relationships/slideLayout" Target="/ppt/slideLayouts/slideLayout4.xml" Id="R4da2889cd11b401b" /><Relationship Type="http://schemas.openxmlformats.org/officeDocument/2006/relationships/slideLayout" Target="/ppt/slideLayouts/slideLayout5.xml" Id="Rc0b5106f9d434466" /><Relationship Type="http://schemas.openxmlformats.org/officeDocument/2006/relationships/slideLayout" Target="/ppt/slideLayouts/slideLayout6.xml" Id="Rf51e708b4bf344b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1cf2f8ae5b246a9"/>
    <p:sldLayoutId xmlns:r="http://schemas.openxmlformats.org/officeDocument/2006/relationships" id="2147483650" r:id="Rab9aef3970ba4d1c"/>
    <p:sldLayoutId xmlns:r="http://schemas.openxmlformats.org/officeDocument/2006/relationships" id="2147483651" r:id="R765500898fa94fbc"/>
    <p:sldLayoutId xmlns:r="http://schemas.openxmlformats.org/officeDocument/2006/relationships" id="2147483652" r:id="R4da2889cd11b401b"/>
    <p:sldLayoutId xmlns:r="http://schemas.openxmlformats.org/officeDocument/2006/relationships" id="2147483653" r:id="Rc0b5106f9d434466"/>
    <p:sldLayoutId xmlns:r="http://schemas.openxmlformats.org/officeDocument/2006/relationships" id="2147483654" r:id="Rf51e708b4bf344b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501953a25d94be6" /><Relationship Type="http://schemas.openxmlformats.org/officeDocument/2006/relationships/notesSlide" Target="/ppt/notesSlides/notesSlide1.xml" Id="R43e622aed80044f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2230d9000464644" /><Relationship Type="http://schemas.openxmlformats.org/officeDocument/2006/relationships/notesSlide" Target="/ppt/notesSlides/notesSlide2.xml" Id="Re7db1d448aa54a2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5163fb1a6244e93" /><Relationship Type="http://schemas.openxmlformats.org/officeDocument/2006/relationships/notesSlide" Target="/ppt/notesSlides/notesSlide3.xml" Id="R2fed7ae31c5d414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112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brand">
            <a:extLst xmlns:a="http://schemas.openxmlformats.org/drawingml/2006/main">
              <a:ext uri="{FF2B5EF4-FFF2-40B4-BE49-F238E27FC236}">
                <a16:creationId xmlns:a16="http://schemas.microsoft.com/office/drawing/2014/main" id="{A0A97E68-024E-4C40-B961-EEE16D8C2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9575"/>
            <a:ext cx="476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SiGa Productions</a:t>
            </a:r>
          </a:p>
        </p:txBody>
      </p:sp>
      <p:sp>
        <p:nvSpPr>
          <p:cNvPr id="2" name="page">
            <a:extLst xmlns:a="http://schemas.openxmlformats.org/drawingml/2006/main">
              <a:ext uri="{FF2B5EF4-FFF2-40B4-BE49-F238E27FC236}">
                <a16:creationId xmlns:a16="http://schemas.microsoft.com/office/drawing/2014/main" id="{9556E36D-4EE5-463A-833D-8C6AB383E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457200"/>
            <a:ext cx="1000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rPr>
              <a:t>01 / 03</a:t>
            </a:r>
          </a:p>
        </p:txBody>
      </p:sp>
      <p:sp>
        <p:nvSpPr>
          <p:cNvPr id="3" name="category">
            <a:extLst xmlns:a="http://schemas.openxmlformats.org/drawingml/2006/main">
              <a:ext uri="{FF2B5EF4-FFF2-40B4-BE49-F238E27FC236}">
                <a16:creationId xmlns:a16="http://schemas.microsoft.com/office/drawing/2014/main" id="{FB742D3F-4A04-4A5F-BC85-11B1D0F11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09675"/>
            <a:ext cx="857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125" b="1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125" b="1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125" b="1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125" b="1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125" b="1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125" b="1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125" b="1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125" b="1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125" b="1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125" b="1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A7CFA0"/>
                </a:solidFill>
                <a:latin typeface="DejaVu Sans"/>
                <a:ea typeface="DejaVu Sans"/>
                <a:cs typeface="DejaVu Sans"/>
              </a:rPr>
              <a:t>REPORTING AUTOMATION</a:t>
            </a:r>
          </a:p>
        </p:txBody>
      </p:sp>
      <p:sp>
        <p:nvSpPr>
          <p:cNvPr id="4" name="headline">
            <a:extLst xmlns:a="http://schemas.openxmlformats.org/drawingml/2006/main">
              <a:ext uri="{FF2B5EF4-FFF2-40B4-BE49-F238E27FC236}">
                <a16:creationId xmlns:a16="http://schemas.microsoft.com/office/drawing/2014/main" id="{C0642579-7A55-48FD-B7DD-73B1A828E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71650"/>
            <a:ext cx="10525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Reporting</a:t>
            </a:r>
          </a:p>
          <a:p xmlns:a="http://schemas.openxmlformats.org/drawingml/2006/main">
            <a: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360</a:t>
            </a:r>
          </a:p>
        </p:txBody>
      </p:sp>
      <p:sp>
        <p:nvSpPr>
          <p:cNvPr id="5" name="tagline">
            <a:extLst xmlns:a="http://schemas.openxmlformats.org/drawingml/2006/main">
              <a:ext uri="{FF2B5EF4-FFF2-40B4-BE49-F238E27FC236}">
                <a16:creationId xmlns:a16="http://schemas.microsoft.com/office/drawing/2014/main" id="{CD31C558-543F-4865-BFB1-F857595DB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943350"/>
            <a:ext cx="105251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4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4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4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4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4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4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4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4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4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4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A7CFA0"/>
                </a:solidFill>
                <a:latin typeface="DejaVu Sans"/>
                <a:ea typeface="DejaVu Sans"/>
                <a:cs typeface="DejaVu Sans"/>
              </a:rPr>
              <a:t>Spend more time on the story.</a:t>
            </a:r>
          </a:p>
        </p:txBody>
      </p:sp>
      <p:sp>
        <p:nvSpPr>
          <p:cNvPr id="6" name="description">
            <a:extLst xmlns:a="http://schemas.openxmlformats.org/drawingml/2006/main">
              <a:ext uri="{FF2B5EF4-FFF2-40B4-BE49-F238E27FC236}">
                <a16:creationId xmlns:a16="http://schemas.microsoft.com/office/drawing/2014/main" id="{E549527A-18E8-4B03-AF93-9425E9773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72050"/>
            <a:ext cx="102870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rPr>
              <a:t>Standardize campaign reporting inputs and populate repeatable outputs, giving analysts more time for interpretation.</a:t>
            </a:r>
          </a:p>
        </p:txBody>
      </p:sp>
      <p:sp>
        <p:nvSpPr>
          <p:cNvPr id="7" name="type">
            <a:extLst xmlns:a="http://schemas.openxmlformats.org/drawingml/2006/main">
              <a:ext uri="{FF2B5EF4-FFF2-40B4-BE49-F238E27FC236}">
                <a16:creationId xmlns:a16="http://schemas.microsoft.com/office/drawing/2014/main" id="{3535E5DE-B780-4815-8291-5DF22C9A7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19825"/>
            <a:ext cx="857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rPr>
              <a:t>SOLUTION SHOWCASE</a:t>
            </a:r>
          </a:p>
        </p:txBody>
      </p:sp>
    </p:spTree>
    <p:extLst>
      <p:ext uri="{BB962C8B-B14F-4D97-AF65-F5344CB8AC3E}">
        <p14:creationId xmlns:p14="http://schemas.microsoft.com/office/powerpoint/2010/main" val="177377676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1112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brand">
            <a:extLst xmlns:a="http://schemas.openxmlformats.org/drawingml/2006/main">
              <a:ext uri="{FF2B5EF4-FFF2-40B4-BE49-F238E27FC236}">
                <a16:creationId xmlns:a16="http://schemas.microsoft.com/office/drawing/2014/main" id="{33BFE43B-FE43-4502-BF77-D75C05B1C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9575"/>
            <a:ext cx="476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SiGa Productions</a:t>
            </a:r>
          </a:p>
        </p:txBody>
      </p:sp>
      <p:sp>
        <p:nvSpPr>
          <p:cNvPr id="2" name="page">
            <a:extLst xmlns:a="http://schemas.openxmlformats.org/drawingml/2006/main">
              <a:ext uri="{FF2B5EF4-FFF2-40B4-BE49-F238E27FC236}">
                <a16:creationId xmlns:a16="http://schemas.microsoft.com/office/drawing/2014/main" id="{C0FB6FBB-73CA-4F86-AAE7-DB5BFFBF4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457200"/>
            <a:ext cx="1000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rPr>
              <a:t>02 / 03</a:t>
            </a:r>
          </a:p>
        </p:txBody>
      </p:sp>
      <p:sp>
        <p:nvSpPr>
          <p:cNvPr id="3" name="heading">
            <a:extLst xmlns:a="http://schemas.openxmlformats.org/drawingml/2006/main">
              <a:ext uri="{FF2B5EF4-FFF2-40B4-BE49-F238E27FC236}">
                <a16:creationId xmlns:a16="http://schemas.microsoft.com/office/drawing/2014/main" id="{35666EB3-FCCF-41B7-A918-84C97BF16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219200"/>
            <a:ext cx="1047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Where it fits</a:t>
            </a:r>
          </a:p>
        </p:txBody>
      </p:sp>
      <p:sp>
        <p:nvSpPr>
          <p:cNvPr id="4" name="challenge">
            <a:extLst xmlns:a="http://schemas.openxmlformats.org/drawingml/2006/main">
              <a:ext uri="{FF2B5EF4-FFF2-40B4-BE49-F238E27FC236}">
                <a16:creationId xmlns:a16="http://schemas.microsoft.com/office/drawing/2014/main" id="{F30F0A77-CFA4-455D-9402-F50464302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95500"/>
            <a:ext cx="10382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rPr>
              <a:t>Recurring report preparation involves repeated cleanup and formatting before analysis can begin.</a:t>
            </a:r>
          </a:p>
        </p:txBody>
      </p:sp>
      <p:sp>
        <p:nvSpPr>
          <p:cNvPr id="5" name="number-0">
            <a:extLst xmlns:a="http://schemas.openxmlformats.org/drawingml/2006/main">
              <a:ext uri="{FF2B5EF4-FFF2-40B4-BE49-F238E27FC236}">
                <a16:creationId xmlns:a16="http://schemas.microsoft.com/office/drawing/2014/main" id="{011F6088-A64E-4BC6-A145-F8DE57F69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0"/>
            <a:ext cx="61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6" name="capability-0">
            <a:extLst xmlns:a="http://schemas.openxmlformats.org/drawingml/2006/main">
              <a:ext uri="{FF2B5EF4-FFF2-40B4-BE49-F238E27FC236}">
                <a16:creationId xmlns:a16="http://schemas.microsoft.com/office/drawing/2014/main" id="{D2A67526-037C-4A64-9760-D1A8F5D81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3333750"/>
            <a:ext cx="9525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Normalize recurring campaign report inputs</a:t>
            </a:r>
          </a:p>
        </p:txBody>
      </p:sp>
      <p:sp>
        <p:nvSpPr>
          <p:cNvPr id="7" name="number-1">
            <a:extLst xmlns:a="http://schemas.openxmlformats.org/drawingml/2006/main">
              <a:ext uri="{FF2B5EF4-FFF2-40B4-BE49-F238E27FC236}">
                <a16:creationId xmlns:a16="http://schemas.microsoft.com/office/drawing/2014/main" id="{BBA4620A-8C44-4451-8013-061653019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210050"/>
            <a:ext cx="61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8" name="capability-1">
            <a:extLst xmlns:a="http://schemas.openxmlformats.org/drawingml/2006/main">
              <a:ext uri="{FF2B5EF4-FFF2-40B4-BE49-F238E27FC236}">
                <a16:creationId xmlns:a16="http://schemas.microsoft.com/office/drawing/2014/main" id="{35F4BF52-A5DE-45C6-9031-66802C1D5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4210050"/>
            <a:ext cx="9525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Produce consistent delivery and exception outputs</a:t>
            </a:r>
          </a:p>
        </p:txBody>
      </p:sp>
      <p:sp>
        <p:nvSpPr>
          <p:cNvPr id="9" name="number-2">
            <a:extLst xmlns:a="http://schemas.openxmlformats.org/drawingml/2006/main">
              <a:ext uri="{FF2B5EF4-FFF2-40B4-BE49-F238E27FC236}">
                <a16:creationId xmlns:a16="http://schemas.microsoft.com/office/drawing/2014/main" id="{657C6F88-303E-4A45-9A72-5252A9948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086350"/>
            <a:ext cx="61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0" name="capability-2">
            <a:extLst xmlns:a="http://schemas.openxmlformats.org/drawingml/2006/main">
              <a:ext uri="{FF2B5EF4-FFF2-40B4-BE49-F238E27FC236}">
                <a16:creationId xmlns:a16="http://schemas.microsoft.com/office/drawing/2014/main" id="{7975B111-AA5F-4CB5-8E3B-27315419B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5086350"/>
            <a:ext cx="9525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Populate agreed reporting and presentation templates</a:t>
            </a:r>
          </a:p>
        </p:txBody>
      </p:sp>
    </p:spTree>
    <p:extLst>
      <p:ext uri="{BB962C8B-B14F-4D97-AF65-F5344CB8AC3E}">
        <p14:creationId xmlns:p14="http://schemas.microsoft.com/office/powerpoint/2010/main" val="197369980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112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brand">
            <a:extLst xmlns:a="http://schemas.openxmlformats.org/drawingml/2006/main">
              <a:ext uri="{FF2B5EF4-FFF2-40B4-BE49-F238E27FC236}">
                <a16:creationId xmlns:a16="http://schemas.microsoft.com/office/drawing/2014/main" id="{6CA1ED17-C07C-4FF2-89A7-CCD126213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9575"/>
            <a:ext cx="476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SiGa Productions</a:t>
            </a:r>
          </a:p>
        </p:txBody>
      </p:sp>
      <p:sp>
        <p:nvSpPr>
          <p:cNvPr id="2" name="page">
            <a:extLst xmlns:a="http://schemas.openxmlformats.org/drawingml/2006/main">
              <a:ext uri="{FF2B5EF4-FFF2-40B4-BE49-F238E27FC236}">
                <a16:creationId xmlns:a16="http://schemas.microsoft.com/office/drawing/2014/main" id="{589D1707-B10F-4958-81C1-F65266203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457200"/>
            <a:ext cx="1000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rPr>
              <a:t>03 / 03</a:t>
            </a:r>
          </a:p>
        </p:txBody>
      </p:sp>
      <p:sp>
        <p:nvSpPr>
          <p:cNvPr id="3" name="heading">
            <a:extLst xmlns:a="http://schemas.openxmlformats.org/drawingml/2006/main">
              <a:ext uri="{FF2B5EF4-FFF2-40B4-BE49-F238E27FC236}">
                <a16:creationId xmlns:a16="http://schemas.microsoft.com/office/drawing/2014/main" id="{D112549E-3D9B-4BFE-979F-3D449ABA8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171575"/>
            <a:ext cx="1047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The workflow</a:t>
            </a:r>
          </a:p>
        </p:txBody>
      </p:sp>
      <p:sp>
        <p:nvSpPr>
          <p:cNvPr id="4" name="step-number-0">
            <a:extLst xmlns:a="http://schemas.openxmlformats.org/drawingml/2006/main">
              <a:ext uri="{FF2B5EF4-FFF2-40B4-BE49-F238E27FC236}">
                <a16:creationId xmlns:a16="http://schemas.microsoft.com/office/drawing/2014/main" id="{C378B984-E121-4787-84A2-8E7B5AED5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19325"/>
            <a:ext cx="666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step-0">
            <a:extLst xmlns:a="http://schemas.openxmlformats.org/drawingml/2006/main">
              <a:ext uri="{FF2B5EF4-FFF2-40B4-BE49-F238E27FC236}">
                <a16:creationId xmlns:a16="http://schemas.microsoft.com/office/drawing/2014/main" id="{07B56C4B-77FB-4EB2-9360-37376EEC4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2219325"/>
            <a:ext cx="44100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Provide the reports</a:t>
            </a:r>
          </a:p>
        </p:txBody>
      </p:sp>
      <p:sp>
        <p:nvSpPr>
          <p:cNvPr id="6" name="step-number-1">
            <a:extLst xmlns:a="http://schemas.openxmlformats.org/drawingml/2006/main">
              <a:ext uri="{FF2B5EF4-FFF2-40B4-BE49-F238E27FC236}">
                <a16:creationId xmlns:a16="http://schemas.microsoft.com/office/drawing/2014/main" id="{187DF41E-AF59-4604-9A90-52714E431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219325"/>
            <a:ext cx="666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7" name="step-1">
            <a:extLst xmlns:a="http://schemas.openxmlformats.org/drawingml/2006/main">
              <a:ext uri="{FF2B5EF4-FFF2-40B4-BE49-F238E27FC236}">
                <a16:creationId xmlns:a16="http://schemas.microsoft.com/office/drawing/2014/main" id="{A4A37F52-F79E-4C95-96DE-F69B62D1B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2219325"/>
            <a:ext cx="44100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Align the data</a:t>
            </a:r>
          </a:p>
        </p:txBody>
      </p:sp>
      <p:sp>
        <p:nvSpPr>
          <p:cNvPr id="8" name="step-number-2">
            <a:extLst xmlns:a="http://schemas.openxmlformats.org/drawingml/2006/main">
              <a:ext uri="{FF2B5EF4-FFF2-40B4-BE49-F238E27FC236}">
                <a16:creationId xmlns:a16="http://schemas.microsoft.com/office/drawing/2014/main" id="{6E9F6A5E-4C2B-4642-A5DC-68375FF68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238500"/>
            <a:ext cx="666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9" name="step-2">
            <a:extLst xmlns:a="http://schemas.openxmlformats.org/drawingml/2006/main">
              <a:ext uri="{FF2B5EF4-FFF2-40B4-BE49-F238E27FC236}">
                <a16:creationId xmlns:a16="http://schemas.microsoft.com/office/drawing/2014/main" id="{B5E0B879-B04F-4640-98A4-634504E1B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238500"/>
            <a:ext cx="44100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Populate the template</a:t>
            </a:r>
          </a:p>
        </p:txBody>
      </p:sp>
      <p:sp>
        <p:nvSpPr>
          <p:cNvPr id="10" name="step-number-3">
            <a:extLst xmlns:a="http://schemas.openxmlformats.org/drawingml/2006/main">
              <a:ext uri="{FF2B5EF4-FFF2-40B4-BE49-F238E27FC236}">
                <a16:creationId xmlns:a16="http://schemas.microsoft.com/office/drawing/2014/main" id="{99F7F1D8-3E68-48EA-B876-CB1CB3373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238500"/>
            <a:ext cx="666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A7CFA0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1" name="step-3">
            <a:extLst xmlns:a="http://schemas.openxmlformats.org/drawingml/2006/main">
              <a:ext uri="{FF2B5EF4-FFF2-40B4-BE49-F238E27FC236}">
                <a16:creationId xmlns:a16="http://schemas.microsoft.com/office/drawing/2014/main" id="{D9528D96-0FA6-412C-90B0-053AD2F1B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3238500"/>
            <a:ext cx="44100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Review the narrative</a:t>
            </a:r>
          </a:p>
        </p:txBody>
      </p:sp>
      <p:sp>
        <p:nvSpPr>
          <p:cNvPr id="12" name="outcome">
            <a:extLst xmlns:a="http://schemas.openxmlformats.org/drawingml/2006/main">
              <a:ext uri="{FF2B5EF4-FFF2-40B4-BE49-F238E27FC236}">
                <a16:creationId xmlns:a16="http://schemas.microsoft.com/office/drawing/2014/main" id="{19E4A844-F9A8-4103-B25C-B89928F8C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438650"/>
            <a:ext cx="104775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95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95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95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95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95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95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95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95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95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950" b="0">
                <a:solidFill>
                  <a:srgbClr val="A7CFA0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A7CFA0"/>
                </a:solidFill>
                <a:latin typeface="DejaVu Sans"/>
                <a:ea typeface="DejaVu Sans"/>
                <a:cs typeface="DejaVu Sans"/>
              </a:rPr>
              <a:t>A repeatable reporting foundation that supports human analysis.</a:t>
            </a:r>
          </a:p>
        </p:txBody>
      </p:sp>
      <p:sp>
        <p:nvSpPr>
          <p:cNvPr id="13" name="scope">
            <a:extLst xmlns:a="http://schemas.openxmlformats.org/drawingml/2006/main">
              <a:ext uri="{FF2B5EF4-FFF2-40B4-BE49-F238E27FC236}">
                <a16:creationId xmlns:a16="http://schemas.microsoft.com/office/drawing/2014/main" id="{A6F758CE-E156-4D0A-8467-790013F8A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248275"/>
            <a:ext cx="103822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rPr>
              <a:t>Template population and insight ownership are defined around your reporting process.</a:t>
            </a:r>
          </a:p>
        </p:txBody>
      </p:sp>
      <p:sp>
        <p:nvSpPr>
          <p:cNvPr id="14" name="contact">
            <a:extLst xmlns:a="http://schemas.openxmlformats.org/drawingml/2006/main">
              <a:ext uri="{FF2B5EF4-FFF2-40B4-BE49-F238E27FC236}">
                <a16:creationId xmlns:a16="http://schemas.microsoft.com/office/drawing/2014/main" id="{AE85776B-511C-4514-92A8-198DEDED7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57925"/>
            <a:ext cx="106203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SiGa Productions     support@sigaproductions.com</a:t>
            </a:r>
          </a:p>
        </p:txBody>
      </p:sp>
    </p:spTree>
    <p:extLst>
      <p:ext uri="{BB962C8B-B14F-4D97-AF65-F5344CB8AC3E}">
        <p14:creationId xmlns:p14="http://schemas.microsoft.com/office/powerpoint/2010/main" val="108487365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2026-10-19T09:29:06.9110000Z</dcterms:created>
  <dcterms:modified xsi:type="dcterms:W3CDTF">2026-10-19T09:29:06.9110000Z</dcterms:modified>
</coreProperties>
</file>